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de Pro" charset="1" panose="00000500000000000000"/>
      <p:regular r:id="rId10"/>
    </p:embeddedFont>
    <p:embeddedFont>
      <p:font typeface="Code Pro Bold" charset="1" panose="00000800000000000000"/>
      <p:regular r:id="rId11"/>
    </p:embeddedFont>
    <p:embeddedFont>
      <p:font typeface="Alegreya Bold" charset="1" panose="00000800000000000000"/>
      <p:regular r:id="rId12"/>
    </p:embeddedFont>
    <p:embeddedFont>
      <p:font typeface="Alegreya Bold Bold" charset="1" panose="00000A00000000000000"/>
      <p:regular r:id="rId13"/>
    </p:embeddedFont>
    <p:embeddedFont>
      <p:font typeface="Alegreya Bold Italics" charset="1" panose="00000800000000000000"/>
      <p:regular r:id="rId14"/>
    </p:embeddedFont>
    <p:embeddedFont>
      <p:font typeface="Alegreya Bold Bold Italics" charset="1" panose="00000A00000000000000"/>
      <p:regular r:id="rId15"/>
    </p:embeddedFont>
    <p:embeddedFont>
      <p:font typeface="Alegreya" charset="1" panose="00000500000000000000"/>
      <p:regular r:id="rId16"/>
    </p:embeddedFont>
    <p:embeddedFont>
      <p:font typeface="Alegreya Bold" charset="1" panose="00000800000000000000"/>
      <p:regular r:id="rId17"/>
    </p:embeddedFont>
    <p:embeddedFont>
      <p:font typeface="Alegreya Italics" charset="1" panose="00000500000000000000"/>
      <p:regular r:id="rId18"/>
    </p:embeddedFont>
    <p:embeddedFont>
      <p:font typeface="Alegreya Bold Italics" charset="1" panose="000008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3.gif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3.gif" Type="http://schemas.openxmlformats.org/officeDocument/2006/relationships/image"/><Relationship Id="rId4" Target="../media/image21.gif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gif" Type="http://schemas.openxmlformats.org/officeDocument/2006/relationships/image"/><Relationship Id="rId4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3.gif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3.gif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3.gif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3.gif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3.gif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3.gif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3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82631" y="2952648"/>
            <a:ext cx="5789205" cy="59056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30625" b="63981"/>
          <a:stretch>
            <a:fillRect/>
          </a:stretch>
        </p:blipFill>
        <p:spPr>
          <a:xfrm flipH="false" flipV="false" rot="0">
            <a:off x="578266" y="2353467"/>
            <a:ext cx="1570625" cy="9111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9479478" cy="34749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8266" y="1001128"/>
            <a:ext cx="16681034" cy="221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9"/>
              </a:lnSpc>
            </a:pPr>
            <a:r>
              <a:rPr lang="en-US" sz="12999">
                <a:solidFill>
                  <a:srgbClr val="F4F6FC"/>
                </a:solidFill>
                <a:latin typeface="Alegreya Bold"/>
              </a:rPr>
              <a:t>Detect Moon Pot-hole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8266" y="4739730"/>
            <a:ext cx="7495580" cy="149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1"/>
              </a:lnSpc>
            </a:pPr>
            <a:r>
              <a:rPr lang="en-US" sz="8393">
                <a:solidFill>
                  <a:srgbClr val="F4F6FC"/>
                </a:solidFill>
                <a:latin typeface="Canva Sans Bold"/>
              </a:rPr>
              <a:t>FINAL REVIEW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614630"/>
            <a:ext cx="6361376" cy="311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9"/>
              </a:lnSpc>
            </a:pPr>
            <a:r>
              <a:rPr lang="en-US" sz="4421">
                <a:solidFill>
                  <a:srgbClr val="F4F6FC"/>
                </a:solidFill>
                <a:latin typeface="Alegreya"/>
              </a:rPr>
              <a:t>By </a:t>
            </a:r>
          </a:p>
          <a:p>
            <a:pPr algn="ctr">
              <a:lnSpc>
                <a:spcPts val="6189"/>
              </a:lnSpc>
            </a:pPr>
            <a:r>
              <a:rPr lang="en-US" sz="4421">
                <a:solidFill>
                  <a:srgbClr val="F4F6FC"/>
                </a:solidFill>
                <a:latin typeface="Alegreya"/>
              </a:rPr>
              <a:t>Aman Kumar 20MIA1144</a:t>
            </a:r>
          </a:p>
          <a:p>
            <a:pPr algn="ctr">
              <a:lnSpc>
                <a:spcPts val="6189"/>
              </a:lnSpc>
            </a:pPr>
            <a:r>
              <a:rPr lang="en-US" sz="4421">
                <a:solidFill>
                  <a:srgbClr val="F4F6FC"/>
                </a:solidFill>
                <a:latin typeface="Alegreya"/>
              </a:rPr>
              <a:t>Kamna V 20MIA1053</a:t>
            </a:r>
          </a:p>
          <a:p>
            <a:pPr algn="ctr">
              <a:lnSpc>
                <a:spcPts val="6189"/>
              </a:lnSpc>
            </a:pPr>
            <a:r>
              <a:rPr lang="en-US" sz="4421">
                <a:solidFill>
                  <a:srgbClr val="F4F6FC"/>
                </a:solidFill>
                <a:latin typeface="Alegreya"/>
              </a:rPr>
              <a:t>Palak Deep Kaur 20MIS1162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3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3962" y="560900"/>
            <a:ext cx="474738" cy="46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288418" y="1028700"/>
            <a:ext cx="492783" cy="4855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75782" y="309218"/>
            <a:ext cx="492783" cy="4855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7590" y="3538087"/>
            <a:ext cx="1570625" cy="9111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1222174" y="1805304"/>
            <a:ext cx="1570625" cy="9111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32954" r="0" b="34914"/>
          <a:stretch>
            <a:fillRect/>
          </a:stretch>
        </p:blipFill>
        <p:spPr>
          <a:xfrm flipH="false" flipV="false" rot="0">
            <a:off x="-663450" y="-103532"/>
            <a:ext cx="19221076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598980" y="1271491"/>
            <a:ext cx="2927876" cy="296493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91331" y="2434755"/>
            <a:ext cx="4021091" cy="348494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351800" y="6502583"/>
            <a:ext cx="5250057" cy="343313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321516" y="5143500"/>
            <a:ext cx="5243767" cy="342779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66471" y="489902"/>
            <a:ext cx="7170658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Statistics of the 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8807" y="5843501"/>
            <a:ext cx="3053107" cy="494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9"/>
              </a:lnSpc>
              <a:spcBef>
                <a:spcPct val="0"/>
              </a:spcBef>
            </a:pPr>
            <a:r>
              <a:rPr lang="en-US" sz="2749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2749">
                <a:solidFill>
                  <a:srgbClr val="FFFFFF"/>
                </a:solidFill>
                <a:latin typeface="Canva Sans"/>
              </a:rPr>
              <a:t>Confusion matrix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78945" y="5846300"/>
            <a:ext cx="4654034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Canva Sans"/>
              </a:rPr>
              <a:t> Recall vs Confidence graph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75824" y="9182100"/>
            <a:ext cx="5189458" cy="49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Canva Sans"/>
              </a:rPr>
              <a:t> </a:t>
            </a:r>
            <a:r>
              <a:rPr lang="en-US" sz="2750">
                <a:solidFill>
                  <a:srgbClr val="FFFFFF"/>
                </a:solidFill>
                <a:latin typeface="Canva Sans"/>
              </a:rPr>
              <a:t>Precision vs Confidence graph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3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57214" y="2252296"/>
            <a:ext cx="492783" cy="4855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858099" y="785909"/>
            <a:ext cx="492783" cy="4855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365316" y="8337637"/>
            <a:ext cx="492783" cy="4855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20286" y="8337637"/>
            <a:ext cx="492783" cy="48558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2287852" y="105349"/>
            <a:ext cx="1570625" cy="9111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4826395" y="5997417"/>
            <a:ext cx="1570625" cy="9111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986589" y="4687949"/>
            <a:ext cx="1570625" cy="91110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866460" y="560900"/>
            <a:ext cx="3829689" cy="386837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50603" y="4411815"/>
            <a:ext cx="9328279" cy="23744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6687" r="1406" b="95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53962" y="560900"/>
            <a:ext cx="474738" cy="46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72832" y="309218"/>
            <a:ext cx="492783" cy="4855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7259300" y="1701484"/>
            <a:ext cx="492783" cy="48558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975782" y="309218"/>
            <a:ext cx="492783" cy="48558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975782" y="3187896"/>
            <a:ext cx="492783" cy="48558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149698" y="1271491"/>
            <a:ext cx="3602385" cy="360238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53962" y="3402112"/>
            <a:ext cx="14575923" cy="5408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7394" indent="-363697" lvl="1">
              <a:lnSpc>
                <a:spcPts val="4312"/>
              </a:lnSpc>
              <a:buFont typeface="Arial"/>
              <a:buChar char="•"/>
            </a:pPr>
            <a:r>
              <a:rPr lang="en-US" sz="3369">
                <a:solidFill>
                  <a:srgbClr val="F4F6FC"/>
                </a:solidFill>
                <a:latin typeface="Code Pro"/>
              </a:rPr>
              <a:t>To make the image clear we use image processing filters      like 2D, image sharpening, and noise filters.</a:t>
            </a:r>
          </a:p>
          <a:p>
            <a:pPr>
              <a:lnSpc>
                <a:spcPts val="4312"/>
              </a:lnSpc>
            </a:pPr>
          </a:p>
          <a:p>
            <a:pPr marL="727394" indent="-363697" lvl="1">
              <a:lnSpc>
                <a:spcPts val="4312"/>
              </a:lnSpc>
              <a:buFont typeface="Arial"/>
              <a:buChar char="•"/>
            </a:pPr>
            <a:r>
              <a:rPr lang="en-US" sz="3369">
                <a:solidFill>
                  <a:srgbClr val="F4F6FC"/>
                </a:solidFill>
                <a:latin typeface="Code Pro"/>
              </a:rPr>
              <a:t>YOLO the architecture is splitting the input image in mxm grid.</a:t>
            </a:r>
          </a:p>
          <a:p>
            <a:pPr>
              <a:lnSpc>
                <a:spcPts val="4312"/>
              </a:lnSpc>
            </a:pPr>
          </a:p>
          <a:p>
            <a:pPr marL="727394" indent="-363697" lvl="1">
              <a:lnSpc>
                <a:spcPts val="4312"/>
              </a:lnSpc>
              <a:buFont typeface="Arial"/>
              <a:buChar char="•"/>
            </a:pPr>
            <a:r>
              <a:rPr lang="en-US" sz="3369">
                <a:solidFill>
                  <a:srgbClr val="F4F6FC"/>
                </a:solidFill>
                <a:latin typeface="Code Pro"/>
              </a:rPr>
              <a:t>For each grid generation 2 bounding boxes and class probabilities for those bounding boxes.</a:t>
            </a:r>
          </a:p>
          <a:p>
            <a:pPr>
              <a:lnSpc>
                <a:spcPts val="4312"/>
              </a:lnSpc>
            </a:pPr>
          </a:p>
          <a:p>
            <a:pPr>
              <a:lnSpc>
                <a:spcPts val="4312"/>
              </a:lnSpc>
            </a:pPr>
          </a:p>
          <a:p>
            <a:pPr algn="ctr">
              <a:lnSpc>
                <a:spcPts val="4312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971223" y="1082907"/>
            <a:ext cx="7057191" cy="1270294"/>
            <a:chOff x="0" y="0"/>
            <a:chExt cx="9409588" cy="1693726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9409588" cy="1693726"/>
              <a:chOff x="0" y="0"/>
              <a:chExt cx="1270000" cy="2286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-5645" y="-183"/>
                <a:ext cx="1281290" cy="228966"/>
              </a:xfrm>
              <a:custGeom>
                <a:avLst/>
                <a:gdLst/>
                <a:ahLst/>
                <a:cxnLst/>
                <a:rect r="r" b="b" t="t" l="l"/>
                <a:pathLst>
                  <a:path h="228966" w="1281290">
                    <a:moveTo>
                      <a:pt x="119945" y="183"/>
                    </a:moveTo>
                    <a:lnTo>
                      <a:pt x="1161345" y="183"/>
                    </a:lnTo>
                    <a:cubicBezTo>
                      <a:pt x="1202302" y="0"/>
                      <a:pt x="1240227" y="21745"/>
                      <a:pt x="1260759" y="57185"/>
                    </a:cubicBezTo>
                    <a:cubicBezTo>
                      <a:pt x="1281290" y="92625"/>
                      <a:pt x="1281290" y="136341"/>
                      <a:pt x="1260759" y="171781"/>
                    </a:cubicBezTo>
                    <a:cubicBezTo>
                      <a:pt x="1240227" y="207221"/>
                      <a:pt x="1202302" y="228966"/>
                      <a:pt x="1161345" y="228783"/>
                    </a:cubicBezTo>
                    <a:lnTo>
                      <a:pt x="119945" y="228783"/>
                    </a:lnTo>
                    <a:cubicBezTo>
                      <a:pt x="78988" y="228966"/>
                      <a:pt x="41063" y="207221"/>
                      <a:pt x="20531" y="171781"/>
                    </a:cubicBezTo>
                    <a:cubicBezTo>
                      <a:pt x="0" y="136341"/>
                      <a:pt x="0" y="92625"/>
                      <a:pt x="20531" y="57185"/>
                    </a:cubicBezTo>
                    <a:cubicBezTo>
                      <a:pt x="41063" y="21745"/>
                      <a:pt x="78988" y="0"/>
                      <a:pt x="119945" y="183"/>
                    </a:cubicBezTo>
                    <a:close/>
                  </a:path>
                </a:pathLst>
              </a:custGeom>
              <a:solidFill>
                <a:srgbClr val="161937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-5645" y="-183"/>
                <a:ext cx="862190" cy="228966"/>
              </a:xfrm>
              <a:custGeom>
                <a:avLst/>
                <a:gdLst/>
                <a:ahLst/>
                <a:cxnLst/>
                <a:rect r="r" b="b" t="t" l="l"/>
                <a:pathLst>
                  <a:path h="228966" w="862190">
                    <a:moveTo>
                      <a:pt x="119945" y="183"/>
                    </a:moveTo>
                    <a:lnTo>
                      <a:pt x="742245" y="183"/>
                    </a:lnTo>
                    <a:cubicBezTo>
                      <a:pt x="783202" y="0"/>
                      <a:pt x="821127" y="21745"/>
                      <a:pt x="841659" y="57185"/>
                    </a:cubicBezTo>
                    <a:cubicBezTo>
                      <a:pt x="862190" y="92625"/>
                      <a:pt x="862190" y="136341"/>
                      <a:pt x="841659" y="171781"/>
                    </a:cubicBezTo>
                    <a:cubicBezTo>
                      <a:pt x="821127" y="207221"/>
                      <a:pt x="783202" y="228966"/>
                      <a:pt x="742245" y="228783"/>
                    </a:cubicBezTo>
                    <a:lnTo>
                      <a:pt x="119945" y="228783"/>
                    </a:lnTo>
                    <a:cubicBezTo>
                      <a:pt x="78988" y="228966"/>
                      <a:pt x="41063" y="207221"/>
                      <a:pt x="20531" y="171781"/>
                    </a:cubicBezTo>
                    <a:cubicBezTo>
                      <a:pt x="0" y="136341"/>
                      <a:pt x="0" y="92625"/>
                      <a:pt x="20531" y="57185"/>
                    </a:cubicBezTo>
                    <a:cubicBezTo>
                      <a:pt x="41063" y="21745"/>
                      <a:pt x="78988" y="0"/>
                      <a:pt x="119945" y="183"/>
                    </a:cubicBezTo>
                    <a:close/>
                  </a:path>
                </a:pathLst>
              </a:custGeom>
              <a:solidFill>
                <a:srgbClr val="161937"/>
              </a:solidFill>
            </p:spPr>
          </p:sp>
        </p:grp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72832" y="1166410"/>
            <a:ext cx="492783" cy="48558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-2069439" y="1218385"/>
            <a:ext cx="144877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4F6FC"/>
                </a:solidFill>
                <a:latin typeface="Code Pro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3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3962" y="560900"/>
            <a:ext cx="474738" cy="467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86809" y="945197"/>
            <a:ext cx="7057191" cy="1270294"/>
            <a:chOff x="0" y="0"/>
            <a:chExt cx="9409588" cy="1693726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9409588" cy="1693726"/>
              <a:chOff x="0" y="0"/>
              <a:chExt cx="1270000" cy="2286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-5645" y="-183"/>
                <a:ext cx="1281290" cy="228966"/>
              </a:xfrm>
              <a:custGeom>
                <a:avLst/>
                <a:gdLst/>
                <a:ahLst/>
                <a:cxnLst/>
                <a:rect r="r" b="b" t="t" l="l"/>
                <a:pathLst>
                  <a:path h="228966" w="1281290">
                    <a:moveTo>
                      <a:pt x="119945" y="183"/>
                    </a:moveTo>
                    <a:lnTo>
                      <a:pt x="1161345" y="183"/>
                    </a:lnTo>
                    <a:cubicBezTo>
                      <a:pt x="1202302" y="0"/>
                      <a:pt x="1240227" y="21745"/>
                      <a:pt x="1260759" y="57185"/>
                    </a:cubicBezTo>
                    <a:cubicBezTo>
                      <a:pt x="1281290" y="92625"/>
                      <a:pt x="1281290" y="136341"/>
                      <a:pt x="1260759" y="171781"/>
                    </a:cubicBezTo>
                    <a:cubicBezTo>
                      <a:pt x="1240227" y="207221"/>
                      <a:pt x="1202302" y="228966"/>
                      <a:pt x="1161345" y="228783"/>
                    </a:cubicBezTo>
                    <a:lnTo>
                      <a:pt x="119945" y="228783"/>
                    </a:lnTo>
                    <a:cubicBezTo>
                      <a:pt x="78988" y="228966"/>
                      <a:pt x="41063" y="207221"/>
                      <a:pt x="20531" y="171781"/>
                    </a:cubicBezTo>
                    <a:cubicBezTo>
                      <a:pt x="0" y="136341"/>
                      <a:pt x="0" y="92625"/>
                      <a:pt x="20531" y="57185"/>
                    </a:cubicBezTo>
                    <a:cubicBezTo>
                      <a:pt x="41063" y="21745"/>
                      <a:pt x="78988" y="0"/>
                      <a:pt x="119945" y="183"/>
                    </a:cubicBezTo>
                    <a:close/>
                  </a:path>
                </a:pathLst>
              </a:custGeom>
              <a:solidFill>
                <a:srgbClr val="312F2E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>
                <a:off x="-5645" y="-183"/>
                <a:ext cx="862190" cy="228966"/>
              </a:xfrm>
              <a:custGeom>
                <a:avLst/>
                <a:gdLst/>
                <a:ahLst/>
                <a:cxnLst/>
                <a:rect r="r" b="b" t="t" l="l"/>
                <a:pathLst>
                  <a:path h="228966" w="862190">
                    <a:moveTo>
                      <a:pt x="119945" y="183"/>
                    </a:moveTo>
                    <a:lnTo>
                      <a:pt x="742245" y="183"/>
                    </a:lnTo>
                    <a:cubicBezTo>
                      <a:pt x="783202" y="0"/>
                      <a:pt x="821127" y="21745"/>
                      <a:pt x="841659" y="57185"/>
                    </a:cubicBezTo>
                    <a:cubicBezTo>
                      <a:pt x="862190" y="92625"/>
                      <a:pt x="862190" y="136341"/>
                      <a:pt x="841659" y="171781"/>
                    </a:cubicBezTo>
                    <a:cubicBezTo>
                      <a:pt x="821127" y="207221"/>
                      <a:pt x="783202" y="228966"/>
                      <a:pt x="742245" y="228783"/>
                    </a:cubicBezTo>
                    <a:lnTo>
                      <a:pt x="119945" y="228783"/>
                    </a:lnTo>
                    <a:cubicBezTo>
                      <a:pt x="78988" y="228966"/>
                      <a:pt x="41063" y="207221"/>
                      <a:pt x="20531" y="171781"/>
                    </a:cubicBezTo>
                    <a:cubicBezTo>
                      <a:pt x="0" y="136341"/>
                      <a:pt x="0" y="92625"/>
                      <a:pt x="20531" y="57185"/>
                    </a:cubicBezTo>
                    <a:cubicBezTo>
                      <a:pt x="41063" y="21745"/>
                      <a:pt x="78988" y="0"/>
                      <a:pt x="119945" y="183"/>
                    </a:cubicBezTo>
                    <a:close/>
                  </a:path>
                </a:pathLst>
              </a:custGeom>
              <a:solidFill>
                <a:srgbClr val="312F2E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288418" y="1028700"/>
            <a:ext cx="492783" cy="48558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259300" y="1701484"/>
            <a:ext cx="492783" cy="4855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75782" y="309218"/>
            <a:ext cx="492783" cy="48558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75782" y="3187896"/>
            <a:ext cx="492783" cy="48558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-1953853" y="1080675"/>
            <a:ext cx="1448777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4F6FC"/>
                </a:solidFill>
                <a:latin typeface="Code Pro"/>
              </a:rPr>
              <a:t> Techniques used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149698" y="1271491"/>
            <a:ext cx="3602385" cy="360238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3044108"/>
            <a:ext cx="15096778" cy="6275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16" indent="-421008" lvl="1">
              <a:lnSpc>
                <a:spcPts val="4992"/>
              </a:lnSpc>
              <a:buFont typeface="Arial"/>
              <a:buChar char="•"/>
            </a:pPr>
            <a:r>
              <a:rPr lang="en-US" sz="3900">
                <a:solidFill>
                  <a:srgbClr val="F4F6FC"/>
                </a:solidFill>
                <a:latin typeface="Code Pro"/>
              </a:rPr>
              <a:t>Image processing filters like 2D, image             sharpening and noise filters </a:t>
            </a:r>
          </a:p>
          <a:p>
            <a:pPr>
              <a:lnSpc>
                <a:spcPts val="4992"/>
              </a:lnSpc>
            </a:pPr>
          </a:p>
          <a:p>
            <a:pPr marL="842016" indent="-421008" lvl="1">
              <a:lnSpc>
                <a:spcPts val="4992"/>
              </a:lnSpc>
              <a:buFont typeface="Arial"/>
              <a:buChar char="•"/>
            </a:pPr>
            <a:r>
              <a:rPr lang="en-US" sz="3900">
                <a:solidFill>
                  <a:srgbClr val="F4F6FC"/>
                </a:solidFill>
                <a:latin typeface="Code Pro"/>
              </a:rPr>
              <a:t>Python and its libraires like Matplotlib, NumPy, </a:t>
            </a:r>
          </a:p>
          <a:p>
            <a:pPr>
              <a:lnSpc>
                <a:spcPts val="4992"/>
              </a:lnSpc>
            </a:pPr>
            <a:r>
              <a:rPr lang="en-US" sz="3900">
                <a:solidFill>
                  <a:srgbClr val="F4F6FC"/>
                </a:solidFill>
                <a:latin typeface="Code Pro"/>
              </a:rPr>
              <a:t>        openCV,  torch etc. for this project.</a:t>
            </a:r>
          </a:p>
          <a:p>
            <a:pPr>
              <a:lnSpc>
                <a:spcPts val="4992"/>
              </a:lnSpc>
            </a:pPr>
            <a:r>
              <a:rPr lang="en-US" sz="3900">
                <a:solidFill>
                  <a:srgbClr val="F4F6FC"/>
                </a:solidFill>
                <a:latin typeface="Code Pro"/>
              </a:rPr>
              <a:t>, </a:t>
            </a:r>
          </a:p>
          <a:p>
            <a:pPr marL="842016" indent="-421008" lvl="1">
              <a:lnSpc>
                <a:spcPts val="4992"/>
              </a:lnSpc>
              <a:buFont typeface="Arial"/>
              <a:buChar char="•"/>
            </a:pPr>
            <a:r>
              <a:rPr lang="en-US" sz="3900">
                <a:solidFill>
                  <a:srgbClr val="F4F6FC"/>
                </a:solidFill>
                <a:latin typeface="Code Pro"/>
              </a:rPr>
              <a:t>Google Colab</a:t>
            </a:r>
            <a:r>
              <a:rPr lang="en-US" sz="3900">
                <a:solidFill>
                  <a:srgbClr val="F4F6FC"/>
                </a:solidFill>
                <a:latin typeface="Code Pro"/>
              </a:rPr>
              <a:t> IDE environment.</a:t>
            </a:r>
          </a:p>
          <a:p>
            <a:pPr>
              <a:lnSpc>
                <a:spcPts val="4992"/>
              </a:lnSpc>
            </a:pPr>
          </a:p>
          <a:p>
            <a:pPr marL="842016" indent="-421008" lvl="1">
              <a:lnSpc>
                <a:spcPts val="4992"/>
              </a:lnSpc>
              <a:buFont typeface="Arial"/>
              <a:buChar char="•"/>
            </a:pPr>
            <a:r>
              <a:rPr lang="en-US" sz="3900">
                <a:solidFill>
                  <a:srgbClr val="F4F6FC"/>
                </a:solidFill>
                <a:latin typeface="Code Pro"/>
              </a:rPr>
              <a:t>For Computer Vision we explored algorithms like YOLO</a:t>
            </a:r>
          </a:p>
          <a:p>
            <a:pPr>
              <a:lnSpc>
                <a:spcPts val="499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3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3962" y="560900"/>
            <a:ext cx="474738" cy="46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288418" y="1028700"/>
            <a:ext cx="492783" cy="4855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75782" y="309218"/>
            <a:ext cx="492783" cy="4855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7590" y="3538087"/>
            <a:ext cx="1570625" cy="9111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1222174" y="1805304"/>
            <a:ext cx="1570625" cy="9111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32954" r="0" b="34914"/>
          <a:stretch>
            <a:fillRect/>
          </a:stretch>
        </p:blipFill>
        <p:spPr>
          <a:xfrm flipH="false" flipV="false" rot="0">
            <a:off x="-663450" y="-103532"/>
            <a:ext cx="19221076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935" t="0" r="37057" b="0"/>
          <a:stretch>
            <a:fillRect/>
          </a:stretch>
        </p:blipFill>
        <p:spPr>
          <a:xfrm flipH="false" flipV="false" rot="0">
            <a:off x="553962" y="2171527"/>
            <a:ext cx="5213657" cy="787181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735899" y="868201"/>
            <a:ext cx="2927876" cy="296493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18498" t="0" r="44765" b="741"/>
          <a:stretch>
            <a:fillRect/>
          </a:stretch>
        </p:blipFill>
        <p:spPr>
          <a:xfrm flipH="false" flipV="false" rot="0">
            <a:off x="6672212" y="2350670"/>
            <a:ext cx="4943576" cy="751352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91331" y="204443"/>
            <a:ext cx="8155757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4F6FC"/>
                </a:solidFill>
                <a:latin typeface="Code Pro"/>
              </a:rPr>
              <a:t>Image processing implementation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07487" y="5529389"/>
            <a:ext cx="5656288" cy="354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F4F6FC"/>
                </a:solidFill>
                <a:latin typeface="Arimo"/>
              </a:rPr>
              <a:t>Reducing the noise for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4F6FC"/>
                </a:solidFill>
                <a:latin typeface="Arimo"/>
              </a:rPr>
              <a:t>   better recognization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3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3962" y="560900"/>
            <a:ext cx="474738" cy="46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288418" y="1028700"/>
            <a:ext cx="492783" cy="4855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75782" y="309218"/>
            <a:ext cx="492783" cy="4855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7590" y="3538087"/>
            <a:ext cx="1570625" cy="9111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1222174" y="1805304"/>
            <a:ext cx="1570625" cy="9111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32954" r="0" b="34914"/>
          <a:stretch>
            <a:fillRect/>
          </a:stretch>
        </p:blipFill>
        <p:spPr>
          <a:xfrm flipH="false" flipV="false" rot="0">
            <a:off x="-663450" y="-103532"/>
            <a:ext cx="19221076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598980" y="1271491"/>
            <a:ext cx="2927876" cy="296493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33089" y="2235273"/>
            <a:ext cx="11659710" cy="656168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489902"/>
            <a:ext cx="8646200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YOLO Algo Implementation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3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3962" y="560900"/>
            <a:ext cx="474738" cy="46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288418" y="1028700"/>
            <a:ext cx="492783" cy="4855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75782" y="309218"/>
            <a:ext cx="492783" cy="4855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7590" y="3538087"/>
            <a:ext cx="1570625" cy="9111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1222174" y="1805304"/>
            <a:ext cx="1570625" cy="9111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32954" r="0" b="34914"/>
          <a:stretch>
            <a:fillRect/>
          </a:stretch>
        </p:blipFill>
        <p:spPr>
          <a:xfrm flipH="false" flipV="false" rot="0">
            <a:off x="-663450" y="-103532"/>
            <a:ext cx="19221076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580943" y="1484251"/>
            <a:ext cx="2927876" cy="296493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1612" t="0" r="1612" b="0"/>
          <a:stretch>
            <a:fillRect/>
          </a:stretch>
        </p:blipFill>
        <p:spPr>
          <a:xfrm flipH="false" flipV="false" rot="0">
            <a:off x="1133089" y="1953868"/>
            <a:ext cx="12125826" cy="7051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3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3962" y="560900"/>
            <a:ext cx="474738" cy="46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288418" y="1028700"/>
            <a:ext cx="492783" cy="4855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75782" y="309218"/>
            <a:ext cx="492783" cy="4855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7590" y="3538087"/>
            <a:ext cx="1570625" cy="9111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1222174" y="1805304"/>
            <a:ext cx="1570625" cy="9111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32954" r="0" b="34914"/>
          <a:stretch>
            <a:fillRect/>
          </a:stretch>
        </p:blipFill>
        <p:spPr>
          <a:xfrm flipH="false" flipV="false" rot="0">
            <a:off x="-663450" y="-103532"/>
            <a:ext cx="19221076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598980" y="1271491"/>
            <a:ext cx="2927876" cy="296493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53962" y="2260855"/>
            <a:ext cx="12743565" cy="717137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66086" y="489902"/>
            <a:ext cx="8571429" cy="185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Without checking accuracy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3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3962" y="560900"/>
            <a:ext cx="474738" cy="46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288418" y="1028700"/>
            <a:ext cx="492783" cy="4855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75782" y="309218"/>
            <a:ext cx="492783" cy="4855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7590" y="3538087"/>
            <a:ext cx="1570625" cy="9111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1222174" y="1805304"/>
            <a:ext cx="1570625" cy="9111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32954" r="0" b="34914"/>
          <a:stretch>
            <a:fillRect/>
          </a:stretch>
        </p:blipFill>
        <p:spPr>
          <a:xfrm flipH="false" flipV="false" rot="0">
            <a:off x="-663450" y="-103532"/>
            <a:ext cx="19221076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598980" y="1271491"/>
            <a:ext cx="2927876" cy="296493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2538966"/>
            <a:ext cx="12743565" cy="717137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79418" y="489902"/>
            <a:ext cx="954476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Accuracy after applying YOLO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13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53962" y="560900"/>
            <a:ext cx="474738" cy="46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288418" y="1028700"/>
            <a:ext cx="492783" cy="4855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75782" y="309218"/>
            <a:ext cx="492783" cy="4855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7590" y="3538087"/>
            <a:ext cx="1570625" cy="91110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30625" b="63981"/>
          <a:stretch>
            <a:fillRect/>
          </a:stretch>
        </p:blipFill>
        <p:spPr>
          <a:xfrm flipH="false" flipV="false" rot="0">
            <a:off x="11222174" y="1805304"/>
            <a:ext cx="1570625" cy="9111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32954" r="0" b="34914"/>
          <a:stretch>
            <a:fillRect/>
          </a:stretch>
        </p:blipFill>
        <p:spPr>
          <a:xfrm flipH="false" flipV="false" rot="0">
            <a:off x="-663450" y="-103532"/>
            <a:ext cx="19221076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598980" y="1271491"/>
            <a:ext cx="2927876" cy="296493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13156" y="2753960"/>
            <a:ext cx="12179643" cy="687902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0" y="489902"/>
            <a:ext cx="10703600" cy="185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Accuracy after applying Image Processing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DAFPmBbwUfE</dc:identifier>
  <dcterms:modified xsi:type="dcterms:W3CDTF">2011-08-01T06:04:30Z</dcterms:modified>
  <cp:revision>1</cp:revision>
  <dc:title>Review 3</dc:title>
</cp:coreProperties>
</file>